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36A7C1-1EAC-4D5A-9D2F-2E8088A7E6CC}">
  <a:tblStyle styleId="{0D36A7C1-1EAC-4D5A-9D2F-2E8088A7E6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79adec4a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79adec4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79adec4a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79adec4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2c889a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2c889a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79adec4a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79adec4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79adec4a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79adec4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0f40aa3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0f40aa3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79adec4a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79adec4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much text? I animated it so that it is one section at a time.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2c889a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2c889a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79adec4a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79adec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79adec4a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79adec4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79adec4a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79adec4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homepages.umflint.edu/~cbindsch/Capstone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886" y="561550"/>
            <a:ext cx="5940173" cy="335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89338" y="4408725"/>
            <a:ext cx="65652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Cristina</a:t>
            </a:r>
            <a:r>
              <a:rPr lang="en" sz="1400">
                <a:solidFill>
                  <a:srgbClr val="FFFFFF"/>
                </a:solidFill>
              </a:rPr>
              <a:t> Bindschatel, Luke </a:t>
            </a:r>
            <a:r>
              <a:rPr lang="en" sz="1400">
                <a:solidFill>
                  <a:srgbClr val="FFFFFF"/>
                </a:solidFill>
              </a:rPr>
              <a:t>Jeries, </a:t>
            </a:r>
            <a:r>
              <a:rPr lang="en" sz="1400">
                <a:solidFill>
                  <a:srgbClr val="FFFFFF"/>
                </a:solidFill>
              </a:rPr>
              <a:t>Will Rieske, Taylor Shephard, Dan Wiseman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758200" y="4049925"/>
            <a:ext cx="3627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Team Indecisive Productivity</a:t>
            </a:r>
            <a:endParaRPr sz="1800"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861400" y="4832700"/>
            <a:ext cx="2826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277" y="835263"/>
            <a:ext cx="2261325" cy="28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291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Storyboard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3228000" y="2272200"/>
            <a:ext cx="2688000" cy="59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Walkthrough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769025" y="4832700"/>
            <a:ext cx="3750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291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760900" y="4832700"/>
            <a:ext cx="3831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25" y="1132850"/>
            <a:ext cx="5729552" cy="37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2793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Data</a:t>
            </a:r>
            <a:endParaRPr/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701925" y="4837950"/>
            <a:ext cx="442200" cy="3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1121125"/>
            <a:ext cx="55245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6080950" y="48650"/>
            <a:ext cx="29238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Diagrams</a:t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109446" y="3634400"/>
            <a:ext cx="2322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Sequence Diagram for “Start a new Group Game”</a:t>
            </a:r>
            <a:endParaRPr i="1" sz="1100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6120700" y="1134625"/>
            <a:ext cx="2844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Sequence Diagram for “View Active Game”</a:t>
            </a:r>
            <a:endParaRPr i="1" sz="1100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746775" y="4832700"/>
            <a:ext cx="3972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18153" l="1690" r="1690" t="0"/>
          <a:stretch/>
        </p:blipFill>
        <p:spPr>
          <a:xfrm>
            <a:off x="67300" y="48650"/>
            <a:ext cx="6053400" cy="243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4">
            <a:alphaModFix/>
          </a:blip>
          <a:srcRect b="18533" l="1409" r="1409" t="0"/>
          <a:stretch/>
        </p:blipFill>
        <p:spPr>
          <a:xfrm>
            <a:off x="2715329" y="2621225"/>
            <a:ext cx="6116970" cy="24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72300" y="113150"/>
            <a:ext cx="199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8950100" y="4932600"/>
            <a:ext cx="193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CCCCCC"/>
              </a:solidFill>
            </a:endParaRPr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625" y="47850"/>
            <a:ext cx="5494652" cy="504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789175" y="4832700"/>
            <a:ext cx="3549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71050" y="2290950"/>
            <a:ext cx="4045200" cy="5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Scope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Technologies Used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Case Diagram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Text Use Case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 Case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Personas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Storyboard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Architecture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Sequence Diagram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Class Diagram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Questions?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Demo</a:t>
            </a:r>
            <a:endParaRPr sz="1600"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899200" y="4832625"/>
            <a:ext cx="2448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206600" y="569925"/>
            <a:ext cx="2903400" cy="3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</a:rPr>
              <a:t>Purpose of the System</a:t>
            </a:r>
            <a:endParaRPr b="1" u="sng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a convenient, alternative way to paper scoresheets for 8-ball </a:t>
            </a:r>
            <a:r>
              <a:rPr lang="en"/>
              <a:t>billiards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how easily the system can be replicated across different apps for scoring different games. (Golf, Bowling)</a:t>
            </a:r>
            <a:endParaRPr/>
          </a:p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3175900" y="569875"/>
            <a:ext cx="2903400" cy="3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</a:rPr>
              <a:t>Scope of the System</a:t>
            </a:r>
            <a:endParaRPr b="1" u="sng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Scorekeeping for 8-ball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Single-player, group-play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Easy-to-use scoring experience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Players can score games, view a match in progress, track statistics, and maintain groups.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6145200" y="569925"/>
            <a:ext cx="2778900" cy="3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</a:rPr>
              <a:t>What it Doesn’t Do</a:t>
            </a:r>
            <a:endParaRPr b="1" u="sng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Facilitate matchmaking within a group (two groups must play against each other)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Allow concurrent editing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No immediate support for any scoring games besides 8-ball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888775" y="4848800"/>
            <a:ext cx="210900" cy="2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861400" y="4832700"/>
            <a:ext cx="2826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85475" y="156675"/>
            <a:ext cx="4233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Traditional Scorekeeping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629" l="1329" r="909" t="944"/>
          <a:stretch/>
        </p:blipFill>
        <p:spPr>
          <a:xfrm>
            <a:off x="4764750" y="113625"/>
            <a:ext cx="3779975" cy="49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861400" y="4832700"/>
            <a:ext cx="2826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4804375" y="1158675"/>
            <a:ext cx="3596100" cy="84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6"/>
          <p:cNvCxnSpPr>
            <a:stCxn id="82" idx="1"/>
          </p:cNvCxnSpPr>
          <p:nvPr/>
        </p:nvCxnSpPr>
        <p:spPr>
          <a:xfrm flipH="1">
            <a:off x="3659875" y="1582575"/>
            <a:ext cx="1144500" cy="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6"/>
          <p:cNvSpPr txBox="1"/>
          <p:nvPr/>
        </p:nvSpPr>
        <p:spPr>
          <a:xfrm>
            <a:off x="508075" y="1377775"/>
            <a:ext cx="3151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Team name and players typically goes here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764850" y="2395125"/>
            <a:ext cx="3780000" cy="152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6"/>
          <p:cNvCxnSpPr>
            <a:stCxn id="85" idx="1"/>
          </p:cNvCxnSpPr>
          <p:nvPr/>
        </p:nvCxnSpPr>
        <p:spPr>
          <a:xfrm flipH="1">
            <a:off x="3594850" y="3156675"/>
            <a:ext cx="1170000" cy="1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 txBox="1"/>
          <p:nvPr/>
        </p:nvSpPr>
        <p:spPr>
          <a:xfrm>
            <a:off x="473125" y="2596825"/>
            <a:ext cx="32217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5 matches played by 10 different players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(5 from each team, 2 at a time)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Each comprised of games (ranging from 1 game minimum to 9 games maximum)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939650" y="2409175"/>
            <a:ext cx="712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Match 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939650" y="2698900"/>
            <a:ext cx="712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Match 2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939650" y="3022963"/>
            <a:ext cx="712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Match 3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939650" y="3329875"/>
            <a:ext cx="712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Match 4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939650" y="3636775"/>
            <a:ext cx="712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Match 5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79950" y="1389600"/>
            <a:ext cx="273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Technologies used are…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Google Drive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Android Studio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FireBase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Adobe Illustrator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Draw.io/</a:t>
            </a:r>
            <a:r>
              <a:rPr lang="en" sz="1400"/>
              <a:t>Umlet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Slack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GitHub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350" y="996450"/>
            <a:ext cx="4130275" cy="258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7449613" y="3046675"/>
            <a:ext cx="1153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Android is the best!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Firebase is not!</a:t>
            </a:r>
            <a:endParaRPr sz="800"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861400" y="4832700"/>
            <a:ext cx="2826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175850"/>
            <a:ext cx="85206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861400" y="4832700"/>
            <a:ext cx="2826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1611" l="2500" r="1705" t="1919"/>
          <a:stretch/>
        </p:blipFill>
        <p:spPr>
          <a:xfrm>
            <a:off x="2235212" y="759000"/>
            <a:ext cx="4673575" cy="428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Use Case</a:t>
            </a:r>
            <a:endParaRPr/>
          </a:p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Use Case ID</a:t>
            </a:r>
            <a:r>
              <a:rPr lang="en" sz="1000">
                <a:solidFill>
                  <a:srgbClr val="FFFFFF"/>
                </a:solidFill>
              </a:rPr>
              <a:t>: SM801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Scenario</a:t>
            </a:r>
            <a:r>
              <a:rPr lang="en" sz="1000">
                <a:solidFill>
                  <a:srgbClr val="FFFFFF"/>
                </a:solidFill>
              </a:rPr>
              <a:t>: Start a new Group Game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        </a:t>
            </a:r>
            <a:r>
              <a:rPr i="1" lang="en" sz="1000">
                <a:solidFill>
                  <a:srgbClr val="FFFFFF"/>
                </a:solidFill>
              </a:rPr>
              <a:t>Actor:</a:t>
            </a:r>
            <a:r>
              <a:rPr lang="en" sz="1000">
                <a:solidFill>
                  <a:srgbClr val="FFFFFF"/>
                </a:solidFill>
              </a:rPr>
              <a:t> User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    </a:t>
            </a:r>
            <a:r>
              <a:rPr i="1" lang="en" sz="1000">
                <a:solidFill>
                  <a:srgbClr val="FFFFFF"/>
                </a:solidFill>
              </a:rPr>
              <a:t>    Pre-Conditions:</a:t>
            </a:r>
            <a:endParaRPr i="1" sz="1000">
              <a:solidFill>
                <a:srgbClr val="FFFFFF"/>
              </a:solidFill>
            </a:endParaRPr>
          </a:p>
          <a:p>
            <a:pPr indent="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1. User is logged in</a:t>
            </a:r>
            <a:endParaRPr sz="1000">
              <a:solidFill>
                <a:srgbClr val="FFFFFF"/>
              </a:solidFill>
            </a:endParaRPr>
          </a:p>
          <a:p>
            <a:pPr indent="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2. User is part of a group with more than 1 member</a:t>
            </a:r>
            <a:endParaRPr sz="1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Description:</a:t>
            </a:r>
            <a:endParaRPr i="1"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User opens the app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 User selects the “groups” option on main menu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System switches to Groups screen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User selects the group they wish to play with from drop down menu.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System fetches the group player list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User selects the players for the game and confirms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System logs a new game instance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System loads game scoring screen</a:t>
            </a:r>
            <a:endParaRPr sz="10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Post Conditions:</a:t>
            </a:r>
            <a:endParaRPr i="1"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A new game entry has been stored for the group.</a:t>
            </a:r>
            <a:endParaRPr sz="1000">
              <a:solidFill>
                <a:srgbClr val="FFFFFF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Group statistic for games played increases by 1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Alternate Courses of Action:</a:t>
            </a:r>
            <a:endParaRPr i="1"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In step D.5, if exactly 2 players are not selected, the system shall prompt the user to enter the correct number of players.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Exceptions:</a:t>
            </a:r>
            <a:endParaRPr i="1"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System fails to retrieve group player list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861400" y="4832700"/>
            <a:ext cx="2826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“No Players” Test Case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474375" y="1152475"/>
            <a:ext cx="835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Test Case ID: TSM801-01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Test Priority (Low/Medium/High): </a:t>
            </a:r>
            <a:r>
              <a:rPr lang="en" sz="1100">
                <a:solidFill>
                  <a:srgbClr val="FFFFFF"/>
                </a:solidFill>
              </a:rPr>
              <a:t>Med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Module Name: Groups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Test Title: GroupGameNoPlayers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Testing Tool: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Description: </a:t>
            </a:r>
            <a:r>
              <a:rPr lang="en" sz="1100">
                <a:solidFill>
                  <a:srgbClr val="FFFFFF"/>
                </a:solidFill>
              </a:rPr>
              <a:t>Attempt to start a group game with no players selected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graphicFrame>
        <p:nvGraphicFramePr>
          <p:cNvPr id="125" name="Google Shape;125;p20"/>
          <p:cNvGraphicFramePr/>
          <p:nvPr/>
        </p:nvGraphicFramePr>
        <p:xfrm>
          <a:off x="532350" y="253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{0D36A7C1-1EAC-4D5A-9D2F-2E8088A7E6CC}</a:tableStyleId>
              </a:tblPr>
              <a:tblGrid>
                <a:gridCol w="817150"/>
                <a:gridCol w="2246525"/>
                <a:gridCol w="1531825"/>
                <a:gridCol w="1775600"/>
                <a:gridCol w="1288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Steps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Test Step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Test Data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Expected Result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Actual Result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User opens Groups page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Group page opens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User selects group to play with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“Friday League”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Player list for “Friday League” is displayed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User selects Start Game with no players selected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NA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Error message displayed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861400" y="4832700"/>
            <a:ext cx="2826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25250" y="3113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874950" y="4853025"/>
            <a:ext cx="282600" cy="3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33" name="Google Shape;133;p21"/>
          <p:cNvGraphicFramePr/>
          <p:nvPr/>
        </p:nvGraphicFramePr>
        <p:xfrm>
          <a:off x="611963" y="148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{0D36A7C1-1EAC-4D5A-9D2F-2E8088A7E6CC}</a:tableStyleId>
              </a:tblPr>
              <a:tblGrid>
                <a:gridCol w="922125"/>
                <a:gridCol w="2877725"/>
              </a:tblGrid>
              <a:tr h="71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Frank Franklin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Age 18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Plays with whoever is at the hall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Wants to track improvement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4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Smallie Biggs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Age 45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Never has a scoresheet available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Doesn’t care about persistent tracking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Joe Johnson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Age 20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Plays pool/golf on occasion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Plays for fun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Wants a quick/convenient way to score both games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Moe Monroe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Age 30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Competitive pool player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Wants to track personal stats to see who is the best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4" name="Google Shape;134;p21"/>
          <p:cNvGraphicFramePr/>
          <p:nvPr/>
        </p:nvGraphicFramePr>
        <p:xfrm>
          <a:off x="4732188" y="148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{0D36A7C1-1EAC-4D5A-9D2F-2E8088A7E6CC}</a:tableStyleId>
              </a:tblPr>
              <a:tblGrid>
                <a:gridCol w="1022350"/>
                <a:gridCol w="2777500"/>
              </a:tblGrid>
              <a:tr h="62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Bill Jackson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Age 54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Retired from military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Not tech savvy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Loves to play pool/darts/cards with friends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Josh Munster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Age 22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Plays on 3 teams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IT enthusiast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Also plays golf/bowling/darts/volleyball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Tech savvy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2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Bob Smith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Age 55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Plays pool with friends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New smartphone user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Wants to keep track of his matches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Tammy Reed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Age 43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Plays in a league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3F3F3"/>
                          </a:solidFill>
                        </a:rPr>
                        <a:t>Wants a convenient way to score teams matches during league nights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